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2" r:id="rId11"/>
    <p:sldId id="263" r:id="rId12"/>
    <p:sldId id="26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FF8D"/>
    <a:srgbClr val="A3D8FF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2060-8D16-410C-AE6E-CF0ED43CE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5D4CD-3BF1-475A-A470-980C1C25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7B176-6835-4DD0-9AB3-68EFE309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F81B-8520-4D5C-9078-DE51A3F3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5DF8B-0224-4E51-8BAF-0AFE0E06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78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A9E6-DC43-447E-A666-3375240F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D4F8E-FEC5-4C48-B17A-BD44186ED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DC0F0-A7B7-4F5D-81CE-16815FAB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E8E24-7775-454C-804F-A115F7F6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F29D-D599-4E4D-9D87-F1FDA488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46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FD772-6C90-4E35-8114-DAD12BDE4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D1255-A647-4E83-913A-16D1F3A59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EBF9F-185A-429D-A87A-5BB37619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2378-04B6-4973-922C-575A374F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8625-2608-4D6A-89CB-8952722D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65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09C5-20E0-4D76-809C-5D61173E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B122-9CAA-402D-B585-B7811D9A0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97E44-531F-452F-BF06-AAE50330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C1BCB-4DF8-4857-BEB9-5E83FFDF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DD229-CDDB-46FC-BC7A-4CDC588D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46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C967-8397-43D1-BA17-4B64A19D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8B878-4221-439F-A7A8-65AA5C93E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354D-D632-4933-A359-70203EAC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8F7E-0BEC-4ACB-A089-AE490B9E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E2622-7B31-4667-BA46-778FA54C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93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2A6B-AB0F-4E9F-9316-9D10A084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5B1E0-2740-4CAF-A5D5-16B75A251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8F48-DB48-4864-9D94-FE52BA7BC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EFF4C-4CA5-4579-B811-CF6E52F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52A25-AD47-4FAE-8B52-7546A1C2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BCC7E-7584-4274-8713-1D8BF908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98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A36-5743-4410-BBAB-B67E32E3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628C9-2A2C-4403-B4B0-DE645B66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600FC-76BD-448D-B1EB-A8E1ABDC5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9A162-320A-410F-B6E0-6C046D4DA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99EFE-8855-4406-BE9F-6FF536646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AF92C-8B53-4797-A4E9-FA99FB1D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A71CA-09E8-4623-8CAC-EB964386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EBDC6-B863-4B29-B629-D66D9F0D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39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145-6B6E-46CD-8BA2-0CD84A79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A56CD-0108-4338-98AF-5CFF24C9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C9326-C072-47C4-A56D-3C80599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B15DA-67A8-4F31-9986-5AAFD481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15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9A80F-3B39-42F3-91D2-C0CEAC5C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3FB17-D32F-4EF7-A04C-6B455A0B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E8E5-1E06-46C5-AC8C-CDAB215F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23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D67F-8E84-42E9-8041-C418B4A6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7D59-3A4E-4042-988C-C1B36C92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7957E-F4F9-46EC-ACE3-7B38A3ECC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A0FE1-B153-4B04-83FA-ABB0F79C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E7925-DBFB-47FF-87A8-5E23F860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E5AE-0C4A-4CCF-91D1-421BF170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076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35F9-A5A1-4DE4-B529-70430A63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357C2-1637-4B52-8A9F-586D04798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B2D7A-2800-4666-833C-79D94DC96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3A26-5A8C-4744-B074-D418110E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AA5E-ED27-48F9-BE44-4233D2A9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BB301-37F6-40DF-BFCE-F7F5BF87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48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C68F3-2DE4-4A34-8063-7CD65843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81B6-D411-44ED-AB40-1E5AAFDF3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8C94F-BC33-4D3B-9D25-4622701F8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D2E0B-1247-4D5B-91A7-8F4E8B077CAD}" type="datetimeFigureOut">
              <a:rPr lang="en-CA" smtClean="0"/>
              <a:t>2020-05-21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30582-D47B-42DC-8BED-2AC18ED26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87A5-74B6-49A0-A586-E5CEC586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53DFF-3E8A-43BA-9676-CA738F1A8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C99A9F-EF58-4514-9BD6-61B177AE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18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2BDDF-A04E-4A43-8762-0D18158E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06" y="4381306"/>
            <a:ext cx="3418406" cy="207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D3BCF-F349-40B5-A26D-3DB9F7DFB0E6}"/>
              </a:ext>
            </a:extLst>
          </p:cNvPr>
          <p:cNvSpPr txBox="1"/>
          <p:nvPr/>
        </p:nvSpPr>
        <p:spPr>
          <a:xfrm>
            <a:off x="6003720" y="4381306"/>
            <a:ext cx="4130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Pitch Deck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Forecasting Regional Electrical Loading Using Machine Learning Algorithms</a:t>
            </a:r>
            <a:endParaRPr lang="en-CA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6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5063C7-76FF-43B9-B388-24D5984B44EF}"/>
              </a:ext>
            </a:extLst>
          </p:cNvPr>
          <p:cNvSpPr/>
          <p:nvPr/>
        </p:nvSpPr>
        <p:spPr>
          <a:xfrm>
            <a:off x="802433" y="326571"/>
            <a:ext cx="625151" cy="60649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3F09D-19FC-4972-960F-0BC30390DDDE}"/>
              </a:ext>
            </a:extLst>
          </p:cNvPr>
          <p:cNvSpPr txBox="1"/>
          <p:nvPr/>
        </p:nvSpPr>
        <p:spPr>
          <a:xfrm>
            <a:off x="1800808" y="409841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Business Model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328CB-E436-4BC9-B621-AEA68A1C5391}"/>
              </a:ext>
            </a:extLst>
          </p:cNvPr>
          <p:cNvSpPr/>
          <p:nvPr/>
        </p:nvSpPr>
        <p:spPr>
          <a:xfrm>
            <a:off x="6096000" y="1054359"/>
            <a:ext cx="233266" cy="5439747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C0C3D-35B3-4B98-98CD-E99A7381E46E}"/>
              </a:ext>
            </a:extLst>
          </p:cNvPr>
          <p:cNvSpPr/>
          <p:nvPr/>
        </p:nvSpPr>
        <p:spPr>
          <a:xfrm rot="5400000">
            <a:off x="6109995" y="251925"/>
            <a:ext cx="205274" cy="6624735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20756-DB67-45E7-9F9D-08D4C4C03021}"/>
              </a:ext>
            </a:extLst>
          </p:cNvPr>
          <p:cNvSpPr txBox="1"/>
          <p:nvPr/>
        </p:nvSpPr>
        <p:spPr>
          <a:xfrm>
            <a:off x="3541744" y="1045028"/>
            <a:ext cx="191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Value Proposition</a:t>
            </a:r>
            <a:endParaRPr lang="en-CA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50D8D-BF52-4ED7-8AA9-36B44C07AA4E}"/>
              </a:ext>
            </a:extLst>
          </p:cNvPr>
          <p:cNvSpPr txBox="1"/>
          <p:nvPr/>
        </p:nvSpPr>
        <p:spPr>
          <a:xfrm>
            <a:off x="6737481" y="1045028"/>
            <a:ext cx="191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Customers, Partners, Stakeholders</a:t>
            </a:r>
            <a:endParaRPr lang="en-CA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4217F-D607-42BB-B2F6-E3E87DD28C72}"/>
              </a:ext>
            </a:extLst>
          </p:cNvPr>
          <p:cNvSpPr txBox="1"/>
          <p:nvPr/>
        </p:nvSpPr>
        <p:spPr>
          <a:xfrm>
            <a:off x="3654877" y="6186328"/>
            <a:ext cx="191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Revenue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CB778-9A47-4EBC-9DA8-DB2C02D10CB4}"/>
              </a:ext>
            </a:extLst>
          </p:cNvPr>
          <p:cNvSpPr txBox="1"/>
          <p:nvPr/>
        </p:nvSpPr>
        <p:spPr>
          <a:xfrm>
            <a:off x="7092042" y="6186328"/>
            <a:ext cx="191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Cost Model</a:t>
            </a:r>
            <a:endParaRPr lang="en-CA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738C3-1590-4FB4-BB70-7D3C23819C08}"/>
              </a:ext>
            </a:extLst>
          </p:cNvPr>
          <p:cNvSpPr txBox="1"/>
          <p:nvPr/>
        </p:nvSpPr>
        <p:spPr>
          <a:xfrm>
            <a:off x="6587412" y="1642188"/>
            <a:ext cx="300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400" dirty="0"/>
          </a:p>
        </p:txBody>
      </p:sp>
      <p:pic>
        <p:nvPicPr>
          <p:cNvPr id="13" name="Picture 6" descr="Image result for canada energy wholesalers ltd">
            <a:extLst>
              <a:ext uri="{FF2B5EF4-FFF2-40B4-BE49-F238E27FC236}">
                <a16:creationId xmlns:a16="http://schemas.microsoft.com/office/drawing/2014/main" id="{0B7F4FC4-9B24-486D-9B34-04DE364B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12" y="1642320"/>
            <a:ext cx="1045029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IESO">
            <a:extLst>
              <a:ext uri="{FF2B5EF4-FFF2-40B4-BE49-F238E27FC236}">
                <a16:creationId xmlns:a16="http://schemas.microsoft.com/office/drawing/2014/main" id="{0F8EF3C9-C7E4-4283-8464-E137C746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41" y="1674138"/>
            <a:ext cx="145782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London Hydro">
            <a:extLst>
              <a:ext uri="{FF2B5EF4-FFF2-40B4-BE49-F238E27FC236}">
                <a16:creationId xmlns:a16="http://schemas.microsoft.com/office/drawing/2014/main" id="{08751A1B-F7A2-47F3-814D-EA59D135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63" y="2178856"/>
            <a:ext cx="849097" cy="90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t Dover Board of Trade - Business Listing">
            <a:extLst>
              <a:ext uri="{FF2B5EF4-FFF2-40B4-BE49-F238E27FC236}">
                <a16:creationId xmlns:a16="http://schemas.microsoft.com/office/drawing/2014/main" id="{BCE3A725-68D9-4E30-A66D-8BE90408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57" y="2331682"/>
            <a:ext cx="1366406" cy="41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F962D-4E50-4C25-B497-2ECE6EACF2FE}"/>
              </a:ext>
            </a:extLst>
          </p:cNvPr>
          <p:cNvSpPr txBox="1"/>
          <p:nvPr/>
        </p:nvSpPr>
        <p:spPr>
          <a:xfrm>
            <a:off x="2900264" y="1504860"/>
            <a:ext cx="2840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Consistent accurate forecasts of regional electric load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Minimize loss when selling a surplus of electricity, thus increasing their net income.</a:t>
            </a:r>
            <a:endParaRPr lang="en-CA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5BFBD-EDF2-46BE-8D0A-7E47D6D2C504}"/>
              </a:ext>
            </a:extLst>
          </p:cNvPr>
          <p:cNvSpPr txBox="1"/>
          <p:nvPr/>
        </p:nvSpPr>
        <p:spPr>
          <a:xfrm>
            <a:off x="2900264" y="3968145"/>
            <a:ext cx="2937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Comprises of two sources of revenue: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Subscription based service</a:t>
            </a:r>
          </a:p>
          <a:p>
            <a:endParaRPr lang="en-CA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400" b="1" dirty="0">
                <a:solidFill>
                  <a:schemeClr val="bg1">
                    <a:lumMod val="50000"/>
                  </a:schemeClr>
                </a:solidFill>
              </a:rPr>
              <a:t>Purchase the forecasting model outright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7FB30C-CB2E-4CF8-9FC0-1F78CF629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242" y="170422"/>
            <a:ext cx="1073020" cy="6501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DCCDA0-F7E9-4BDC-8362-4B93062CD00A}"/>
              </a:ext>
            </a:extLst>
          </p:cNvPr>
          <p:cNvSpPr txBox="1"/>
          <p:nvPr/>
        </p:nvSpPr>
        <p:spPr>
          <a:xfrm>
            <a:off x="6509857" y="4180937"/>
            <a:ext cx="3015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Primary cost incurred will be from the result of data storage relevant to the model 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Secondary costs will comprise of Microsoft Azure Subscriptions</a:t>
            </a:r>
            <a:endParaRPr lang="en-CA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3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DC02DF-FA0A-404E-89DB-0BD26A290A38}"/>
              </a:ext>
            </a:extLst>
          </p:cNvPr>
          <p:cNvSpPr/>
          <p:nvPr/>
        </p:nvSpPr>
        <p:spPr>
          <a:xfrm>
            <a:off x="802433" y="326571"/>
            <a:ext cx="625151" cy="60649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BA82D-3F61-478E-90ED-777C777AA773}"/>
              </a:ext>
            </a:extLst>
          </p:cNvPr>
          <p:cNvSpPr txBox="1"/>
          <p:nvPr/>
        </p:nvSpPr>
        <p:spPr>
          <a:xfrm>
            <a:off x="1735494" y="368206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Financials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9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7C9265-77A2-4A3E-8264-64BB92CD98B7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2FF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E9CC8-046F-4EDE-83A8-4EBA644EAE98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Our Team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2E479-0DF1-424A-A370-A4625416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272335"/>
            <a:ext cx="1617927" cy="18121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2469280-3948-4068-BCFA-6263A82D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94" y="2252080"/>
            <a:ext cx="1823569" cy="18324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E94BB-48D2-42B1-A32C-28E0469A1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" r="1473" b="1471"/>
          <a:stretch/>
        </p:blipFill>
        <p:spPr>
          <a:xfrm>
            <a:off x="8575201" y="2344266"/>
            <a:ext cx="1763099" cy="1740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33EAC-6BC9-4496-8DF0-9D1564A960C8}"/>
              </a:ext>
            </a:extLst>
          </p:cNvPr>
          <p:cNvSpPr txBox="1"/>
          <p:nvPr/>
        </p:nvSpPr>
        <p:spPr>
          <a:xfrm>
            <a:off x="8575199" y="4596881"/>
            <a:ext cx="1617927" cy="125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Google Shape;127;p8">
            <a:extLst>
              <a:ext uri="{FF2B5EF4-FFF2-40B4-BE49-F238E27FC236}">
                <a16:creationId xmlns:a16="http://schemas.microsoft.com/office/drawing/2014/main" id="{B9003D0D-569F-4044-B4BD-E72B8B765D88}"/>
              </a:ext>
            </a:extLst>
          </p:cNvPr>
          <p:cNvSpPr txBox="1"/>
          <p:nvPr/>
        </p:nvSpPr>
        <p:spPr>
          <a:xfrm>
            <a:off x="1429642" y="4141916"/>
            <a:ext cx="1763100" cy="136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Adam</a:t>
            </a:r>
            <a:endParaRPr lang="en-CA" sz="1200" b="1" dirty="0"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Dunn</a:t>
            </a:r>
            <a:endParaRPr lang="en-CA" sz="1200" b="1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Bachelor’s of Electrical Engineering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27;p8">
            <a:extLst>
              <a:ext uri="{FF2B5EF4-FFF2-40B4-BE49-F238E27FC236}">
                <a16:creationId xmlns:a16="http://schemas.microsoft.com/office/drawing/2014/main" id="{BFA8790D-36D7-48D3-B8FE-E22B4A3FD9ED}"/>
              </a:ext>
            </a:extLst>
          </p:cNvPr>
          <p:cNvSpPr txBox="1"/>
          <p:nvPr/>
        </p:nvSpPr>
        <p:spPr>
          <a:xfrm>
            <a:off x="4956862" y="4176926"/>
            <a:ext cx="1854216" cy="141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Dheeraj</a:t>
            </a:r>
            <a:endParaRPr lang="en-CA" sz="1200" b="1" dirty="0"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Ghangas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Honour’s Bachelor of Business Administration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7;p8">
            <a:extLst>
              <a:ext uri="{FF2B5EF4-FFF2-40B4-BE49-F238E27FC236}">
                <a16:creationId xmlns:a16="http://schemas.microsoft.com/office/drawing/2014/main" id="{F18347D6-5B36-42A5-90FC-40DBE5A1934D}"/>
              </a:ext>
            </a:extLst>
          </p:cNvPr>
          <p:cNvSpPr txBox="1"/>
          <p:nvPr/>
        </p:nvSpPr>
        <p:spPr>
          <a:xfrm>
            <a:off x="8659173" y="4176926"/>
            <a:ext cx="1763100" cy="167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Nathen</a:t>
            </a:r>
            <a:endParaRPr lang="en-CA" sz="1200" b="1" dirty="0"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1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Gay</a:t>
            </a:r>
            <a:endParaRPr lang="en-CA" sz="1200" b="1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ea typeface="Roboto"/>
              <a:cs typeface="Roboto"/>
              <a:sym typeface="Roboto"/>
            </a:endParaRPr>
          </a:p>
          <a:p>
            <a:pPr algn="ctr">
              <a:buClr>
                <a:srgbClr val="656E77"/>
              </a:buClr>
              <a:buSzPts val="1200"/>
            </a:pPr>
            <a:r>
              <a:rPr lang="en-CA" sz="1200" dirty="0">
                <a:solidFill>
                  <a:srgbClr val="656E77"/>
                </a:solidFill>
                <a:ea typeface="Roboto"/>
                <a:cs typeface="Roboto"/>
                <a:sym typeface="Roboto"/>
              </a:rPr>
              <a:t>Honour’s Bachelor of Technology – Software Development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A49DFF-E2FC-40B7-A38F-31CAA6009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242" y="170422"/>
            <a:ext cx="1073020" cy="6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4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DC02DF-FA0A-404E-89DB-0BD26A290A38}"/>
              </a:ext>
            </a:extLst>
          </p:cNvPr>
          <p:cNvSpPr/>
          <p:nvPr/>
        </p:nvSpPr>
        <p:spPr>
          <a:xfrm>
            <a:off x="802433" y="326571"/>
            <a:ext cx="625151" cy="6064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BA82D-3F61-478E-90ED-777C777AA773}"/>
              </a:ext>
            </a:extLst>
          </p:cNvPr>
          <p:cNvSpPr txBox="1"/>
          <p:nvPr/>
        </p:nvSpPr>
        <p:spPr>
          <a:xfrm>
            <a:off x="1735494" y="368206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Next Steps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6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4CC975-71A8-47AA-B137-AEFE6335409A}"/>
              </a:ext>
            </a:extLst>
          </p:cNvPr>
          <p:cNvSpPr/>
          <p:nvPr/>
        </p:nvSpPr>
        <p:spPr>
          <a:xfrm>
            <a:off x="970384" y="671804"/>
            <a:ext cx="625151" cy="606490"/>
          </a:xfrm>
          <a:prstGeom prst="rect">
            <a:avLst/>
          </a:prstGeom>
          <a:solidFill>
            <a:srgbClr val="FF4F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18410-8B30-40D2-B216-93E143D97687}"/>
              </a:ext>
            </a:extLst>
          </p:cNvPr>
          <p:cNvSpPr txBox="1"/>
          <p:nvPr/>
        </p:nvSpPr>
        <p:spPr>
          <a:xfrm>
            <a:off x="1922106" y="671804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Problem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81E7-E516-4518-B323-E6A1E85F7DA9}"/>
              </a:ext>
            </a:extLst>
          </p:cNvPr>
          <p:cNvSpPr txBox="1"/>
          <p:nvPr/>
        </p:nvSpPr>
        <p:spPr>
          <a:xfrm>
            <a:off x="970384" y="1763486"/>
            <a:ext cx="5887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Difficulty </a:t>
            </a:r>
            <a:r>
              <a:rPr lang="en-US" dirty="0">
                <a:solidFill>
                  <a:schemeClr val="bg1"/>
                </a:solidFill>
              </a:rPr>
              <a:t>estimating short-term energy demand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Inaccurate </a:t>
            </a:r>
            <a:r>
              <a:rPr lang="en-US" dirty="0">
                <a:solidFill>
                  <a:schemeClr val="bg1"/>
                </a:solidFill>
              </a:rPr>
              <a:t>forecasts creates a surplus in electrical generation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Additional fees </a:t>
            </a:r>
            <a:r>
              <a:rPr lang="en-US" dirty="0">
                <a:solidFill>
                  <a:schemeClr val="bg1"/>
                </a:solidFill>
              </a:rPr>
              <a:t>for Independent Electricity System Operators and downstream customers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FFCF4-3560-4CDA-99AF-AB9C46A8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242" y="170422"/>
            <a:ext cx="1073020" cy="6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15D30C-C260-4E9F-8F35-CFF57DF821FD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2FF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57903-D441-40F0-A0B8-346D9C5E7DA4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Solution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2B2A-40D2-441B-B205-6736C65E1B63}"/>
              </a:ext>
            </a:extLst>
          </p:cNvPr>
          <p:cNvSpPr txBox="1"/>
          <p:nvPr/>
        </p:nvSpPr>
        <p:spPr>
          <a:xfrm>
            <a:off x="877077" y="1922106"/>
            <a:ext cx="7035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Machine Learning </a:t>
            </a:r>
            <a:r>
              <a:rPr lang="en-US" dirty="0">
                <a:solidFill>
                  <a:schemeClr val="bg1"/>
                </a:solidFill>
              </a:rPr>
              <a:t>to use a matrix of inputs from real historical data</a:t>
            </a:r>
          </a:p>
          <a:p>
            <a:r>
              <a:rPr lang="en-US" dirty="0">
                <a:solidFill>
                  <a:schemeClr val="bg1"/>
                </a:solidFill>
              </a:rPr>
              <a:t>to learn trends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Effective</a:t>
            </a:r>
            <a:r>
              <a:rPr lang="en-US" dirty="0">
                <a:solidFill>
                  <a:schemeClr val="bg1"/>
                </a:solidFill>
              </a:rPr>
              <a:t> hourly climate data specific to each region to better</a:t>
            </a:r>
          </a:p>
          <a:p>
            <a:r>
              <a:rPr lang="en-US" dirty="0">
                <a:solidFill>
                  <a:schemeClr val="bg1"/>
                </a:solidFill>
              </a:rPr>
              <a:t>forecast customer load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 </a:t>
            </a:r>
            <a:r>
              <a:rPr lang="en-US" dirty="0">
                <a:solidFill>
                  <a:schemeClr val="bg1"/>
                </a:solidFill>
              </a:rPr>
              <a:t>is collected accurately and reliably from government</a:t>
            </a:r>
          </a:p>
          <a:p>
            <a:r>
              <a:rPr lang="en-US" dirty="0">
                <a:solidFill>
                  <a:schemeClr val="bg1"/>
                </a:solidFill>
              </a:rPr>
              <a:t>databases 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1F905-FA68-41D0-B912-284C5830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242" y="170422"/>
            <a:ext cx="1073020" cy="6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2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Our Product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 descr="Image result for load forecasting graphics">
            <a:extLst>
              <a:ext uri="{FF2B5EF4-FFF2-40B4-BE49-F238E27FC236}">
                <a16:creationId xmlns:a16="http://schemas.microsoft.com/office/drawing/2014/main" id="{01B240B1-EA7A-4912-8446-BBE4D521D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65" y="1946177"/>
            <a:ext cx="6416591" cy="40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1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Login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1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6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Forecast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01EB96-ACC9-4C11-BAA6-AEB6127A6F95}"/>
              </a:ext>
            </a:extLst>
          </p:cNvPr>
          <p:cNvSpPr/>
          <p:nvPr/>
        </p:nvSpPr>
        <p:spPr>
          <a:xfrm>
            <a:off x="877078" y="718457"/>
            <a:ext cx="625151" cy="6064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F6682-BC22-42A8-A15A-35D7A9575345}"/>
              </a:ext>
            </a:extLst>
          </p:cNvPr>
          <p:cNvSpPr txBox="1"/>
          <p:nvPr/>
        </p:nvSpPr>
        <p:spPr>
          <a:xfrm>
            <a:off x="1847461" y="760092"/>
            <a:ext cx="30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Samples</a:t>
            </a: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5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187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Ghangas</dc:creator>
  <cp:lastModifiedBy>Dheeraj Ghangas</cp:lastModifiedBy>
  <cp:revision>19</cp:revision>
  <dcterms:created xsi:type="dcterms:W3CDTF">2020-05-21T18:04:12Z</dcterms:created>
  <dcterms:modified xsi:type="dcterms:W3CDTF">2020-05-21T23:13:37Z</dcterms:modified>
</cp:coreProperties>
</file>